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45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6/8/2020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6/8/2020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6/8/2020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6/8/2020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6/8/2020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6/8/2020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6/8/2020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6/8/2020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6/8/2020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6/8/2020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6/8/2020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6.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Module 4- The Law of Search, Part One</a:t>
            </a:r>
            <a:endParaRPr lang="en-US" dirty="0"/>
          </a:p>
        </p:txBody>
      </p:sp>
      <p:sp>
        <p:nvSpPr>
          <p:cNvPr id="3" name="Subtitle 2"/>
          <p:cNvSpPr>
            <a:spLocks noGrp="1"/>
          </p:cNvSpPr>
          <p:nvPr>
            <p:ph type="subTitle" idx="1"/>
          </p:nvPr>
        </p:nvSpPr>
        <p:spPr/>
        <p:txBody>
          <a:bodyPr/>
          <a:lstStyle/>
          <a:p>
            <a:endParaRPr lang="en-US"/>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566979754"/>
      </p:ext>
    </p:extLst>
  </p:cSld>
  <p:clrMapOvr>
    <a:masterClrMapping/>
  </p:clrMapOvr>
  <mc:AlternateContent xmlns:mc="http://schemas.openxmlformats.org/markup-compatibility/2006">
    <mc:Choice xmlns:p14="http://schemas.microsoft.com/office/powerpoint/2010/main" Requires="p14">
      <p:transition spd="slow" p14:dur="2000" advTm="112247"/>
    </mc:Choice>
    <mc:Fallback>
      <p:transition spd="slow" advTm="112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this module, we will discuss…</a:t>
            </a:r>
            <a:endParaRPr lang="en-US" dirty="0"/>
          </a:p>
        </p:txBody>
      </p:sp>
      <p:sp>
        <p:nvSpPr>
          <p:cNvPr id="3" name="Content Placeholder 2"/>
          <p:cNvSpPr>
            <a:spLocks noGrp="1"/>
          </p:cNvSpPr>
          <p:nvPr>
            <p:ph idx="1"/>
          </p:nvPr>
        </p:nvSpPr>
        <p:spPr/>
        <p:txBody>
          <a:bodyPr/>
          <a:lstStyle/>
          <a:p>
            <a:r>
              <a:rPr lang="en-US" dirty="0" smtClean="0"/>
              <a:t>1. The Constitutional authority governing searches.</a:t>
            </a:r>
          </a:p>
          <a:p>
            <a:r>
              <a:rPr lang="en-US" dirty="0" smtClean="0"/>
              <a:t>2. What is a search?</a:t>
            </a:r>
          </a:p>
          <a:p>
            <a:r>
              <a:rPr lang="en-US" dirty="0" smtClean="0"/>
              <a:t>3. What is not?</a:t>
            </a:r>
          </a:p>
          <a:p>
            <a:r>
              <a:rPr lang="en-US" dirty="0" smtClean="0"/>
              <a:t>4. What is seizure?</a:t>
            </a:r>
          </a:p>
          <a:p>
            <a:r>
              <a:rPr lang="en-US" dirty="0" smtClean="0"/>
              <a:t>5. What is probable cause as it relates to a search?</a:t>
            </a:r>
          </a:p>
          <a:p>
            <a:r>
              <a:rPr lang="en-US" dirty="0" smtClean="0"/>
              <a:t>6. When is probable cause required to legitimize a search?</a:t>
            </a:r>
          </a:p>
          <a:p>
            <a:r>
              <a:rPr lang="en-US" dirty="0" smtClean="0"/>
              <a:t>7. Is a warrant required? When?</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935308205"/>
      </p:ext>
    </p:extLst>
  </p:cSld>
  <p:clrMapOvr>
    <a:masterClrMapping/>
  </p:clrMapOvr>
  <mc:AlternateContent xmlns:mc="http://schemas.openxmlformats.org/markup-compatibility/2006">
    <mc:Choice xmlns:p14="http://schemas.microsoft.com/office/powerpoint/2010/main" Requires="p14">
      <p:transition spd="slow" p14:dur="2000" advTm="71520"/>
    </mc:Choice>
    <mc:Fallback>
      <p:transition spd="slow" advTm="71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and Seizure is governed by the 4</a:t>
            </a:r>
            <a:r>
              <a:rPr lang="en-US" baseline="30000" dirty="0" smtClean="0"/>
              <a:t>th</a:t>
            </a:r>
            <a:r>
              <a:rPr lang="en-US" dirty="0" smtClean="0"/>
              <a:t> Amendment</a:t>
            </a:r>
            <a:endParaRPr lang="en-US" dirty="0"/>
          </a:p>
        </p:txBody>
      </p:sp>
      <p:sp>
        <p:nvSpPr>
          <p:cNvPr id="3" name="Content Placeholder 2"/>
          <p:cNvSpPr>
            <a:spLocks noGrp="1"/>
          </p:cNvSpPr>
          <p:nvPr>
            <p:ph idx="1"/>
          </p:nvPr>
        </p:nvSpPr>
        <p:spPr>
          <a:xfrm>
            <a:off x="1103312" y="2901142"/>
            <a:ext cx="8946541" cy="3347257"/>
          </a:xfrm>
        </p:spPr>
        <p:txBody>
          <a:bodyPr/>
          <a:lstStyle/>
          <a:p>
            <a:r>
              <a:rPr lang="en-US" dirty="0"/>
              <a:t>The right of the people to be secure in their persons, houses, papers, and effects, against unreasonable searches and seizures, shall not be violated, and no Warrants shall issue, but upon probable cause, supported by Oath or affirmation, and particularly describing the place to be searched, and the persons or things to be seized.</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015531299"/>
      </p:ext>
    </p:extLst>
  </p:cSld>
  <p:clrMapOvr>
    <a:masterClrMapping/>
  </p:clrMapOvr>
  <mc:AlternateContent xmlns:mc="http://schemas.openxmlformats.org/markup-compatibility/2006">
    <mc:Choice xmlns:p14="http://schemas.microsoft.com/office/powerpoint/2010/main" Requires="p14">
      <p:transition spd="slow" p14:dur="2000" advTm="60311"/>
    </mc:Choice>
    <mc:Fallback>
      <p:transition spd="slow" advTm="60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2697806"/>
          </a:xfrm>
        </p:spPr>
        <p:txBody>
          <a:bodyPr/>
          <a:lstStyle/>
          <a:p>
            <a:r>
              <a:rPr lang="en-US" dirty="0"/>
              <a:t>Consider the ambiguities in that language. Resolving those ambiguities has made up the bulk of S&amp;S jurisprudence.</a:t>
            </a:r>
            <a:br>
              <a:rPr lang="en-US" dirty="0"/>
            </a:br>
            <a:endParaRPr lang="en-US" dirty="0"/>
          </a:p>
        </p:txBody>
      </p:sp>
      <p:sp>
        <p:nvSpPr>
          <p:cNvPr id="3" name="Content Placeholder 2"/>
          <p:cNvSpPr>
            <a:spLocks noGrp="1"/>
          </p:cNvSpPr>
          <p:nvPr>
            <p:ph idx="1"/>
          </p:nvPr>
        </p:nvSpPr>
        <p:spPr>
          <a:xfrm>
            <a:off x="1103312" y="3483033"/>
            <a:ext cx="8946541" cy="2765366"/>
          </a:xfrm>
        </p:spPr>
        <p:txBody>
          <a:bodyPr/>
          <a:lstStyle/>
          <a:p>
            <a:r>
              <a:rPr lang="en-US" dirty="0"/>
              <a:t>The right of the people to be secure in their persons, houses, papers, and effects, against unreasonable searches and seizures, shall not be violated, and no Warrants shall issue, but upon probable cause, supported by Oath or affirmation, and particularly describing the place to be searched, and the persons or things to be seized.</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544694200"/>
      </p:ext>
    </p:extLst>
  </p:cSld>
  <p:clrMapOvr>
    <a:masterClrMapping/>
  </p:clrMapOvr>
  <mc:AlternateContent xmlns:mc="http://schemas.openxmlformats.org/markup-compatibility/2006">
    <mc:Choice xmlns:p14="http://schemas.microsoft.com/office/powerpoint/2010/main" Requires="p14">
      <p:transition spd="slow" p14:dur="2000" advTm="80725"/>
    </mc:Choice>
    <mc:Fallback>
      <p:transition spd="slow" advTm="80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and to whom does the 4</a:t>
            </a:r>
            <a:r>
              <a:rPr lang="en-US" baseline="30000" dirty="0" smtClean="0"/>
              <a:t>th</a:t>
            </a:r>
            <a:r>
              <a:rPr lang="en-US" dirty="0" smtClean="0"/>
              <a:t> Amendment apply?</a:t>
            </a:r>
            <a:endParaRPr lang="en-US" dirty="0"/>
          </a:p>
        </p:txBody>
      </p:sp>
      <p:sp>
        <p:nvSpPr>
          <p:cNvPr id="3" name="Content Placeholder 2"/>
          <p:cNvSpPr>
            <a:spLocks noGrp="1"/>
          </p:cNvSpPr>
          <p:nvPr>
            <p:ph idx="1"/>
          </p:nvPr>
        </p:nvSpPr>
        <p:spPr/>
        <p:txBody>
          <a:bodyPr/>
          <a:lstStyle/>
          <a:p>
            <a:r>
              <a:rPr lang="en-US" dirty="0" smtClean="0"/>
              <a:t>When? Applies only to actions of the state. Only applies in criminal matters.</a:t>
            </a:r>
          </a:p>
          <a:p>
            <a:r>
              <a:rPr lang="en-US" dirty="0" smtClean="0"/>
              <a:t> A “search” can be defined as an undertaking by the state to discover evidence, or the product of criminal wrongdoing.</a:t>
            </a:r>
          </a:p>
          <a:p>
            <a:r>
              <a:rPr lang="en-US" dirty="0" smtClean="0"/>
              <a:t>Only to citizens? Consider these cases:</a:t>
            </a:r>
          </a:p>
          <a:p>
            <a:pPr lvl="1"/>
            <a:r>
              <a:rPr lang="en-US" u="sng" dirty="0" smtClean="0"/>
              <a:t>U.S. v. Verdugo-</a:t>
            </a:r>
            <a:r>
              <a:rPr lang="en-US" u="sng" dirty="0" err="1" smtClean="0"/>
              <a:t>Urquidez</a:t>
            </a:r>
            <a:endParaRPr lang="en-US" u="sng" dirty="0" smtClean="0"/>
          </a:p>
          <a:p>
            <a:pPr lvl="1"/>
            <a:r>
              <a:rPr lang="en-US" u="sng" dirty="0" smtClean="0"/>
              <a:t>U.S. v. Walther</a:t>
            </a:r>
          </a:p>
          <a:p>
            <a:pPr lvl="1"/>
            <a:r>
              <a:rPr lang="en-US" u="sng" dirty="0" smtClean="0"/>
              <a:t>U.S. v. </a:t>
            </a:r>
            <a:r>
              <a:rPr lang="en-US" u="sng" dirty="0" err="1" smtClean="0"/>
              <a:t>Shahid</a:t>
            </a:r>
            <a:r>
              <a:rPr lang="en-US" u="sng" dirty="0" smtClean="0"/>
              <a:t> </a:t>
            </a:r>
          </a:p>
          <a:p>
            <a:pPr lvl="1"/>
            <a:endParaRPr lang="en-US" dirty="0"/>
          </a:p>
          <a:p>
            <a:pPr lvl="1"/>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186211967"/>
      </p:ext>
    </p:extLst>
  </p:cSld>
  <p:clrMapOvr>
    <a:masterClrMapping/>
  </p:clrMapOvr>
  <mc:AlternateContent xmlns:mc="http://schemas.openxmlformats.org/markup-compatibility/2006">
    <mc:Choice xmlns:p14="http://schemas.microsoft.com/office/powerpoint/2010/main" Requires="p14">
      <p:transition spd="slow" p14:dur="2000" advTm="160361"/>
    </mc:Choice>
    <mc:Fallback>
      <p:transition spd="slow" advTm="1603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whom does the 4</a:t>
            </a:r>
            <a:r>
              <a:rPr lang="en-US" baseline="30000" dirty="0" smtClean="0"/>
              <a:t>th</a:t>
            </a:r>
            <a:r>
              <a:rPr lang="en-US" dirty="0" smtClean="0"/>
              <a:t> Amendment apply?</a:t>
            </a:r>
            <a:endParaRPr lang="en-US" dirty="0"/>
          </a:p>
        </p:txBody>
      </p:sp>
      <p:sp>
        <p:nvSpPr>
          <p:cNvPr id="3" name="Content Placeholder 2"/>
          <p:cNvSpPr>
            <a:spLocks noGrp="1"/>
          </p:cNvSpPr>
          <p:nvPr>
            <p:ph idx="1"/>
          </p:nvPr>
        </p:nvSpPr>
        <p:spPr>
          <a:xfrm>
            <a:off x="1103312" y="3208713"/>
            <a:ext cx="8946541" cy="3039686"/>
          </a:xfrm>
        </p:spPr>
        <p:txBody>
          <a:bodyPr/>
          <a:lstStyle/>
          <a:p>
            <a:r>
              <a:rPr lang="en-US" dirty="0" smtClean="0"/>
              <a:t>Consider the exercise in </a:t>
            </a:r>
            <a:r>
              <a:rPr lang="en-US" dirty="0" err="1" smtClean="0"/>
              <a:t>chartacourse</a:t>
            </a:r>
            <a:r>
              <a:rPr lang="en-US" dirty="0" smtClean="0"/>
              <a:t>.</a:t>
            </a:r>
          </a:p>
          <a:p>
            <a:r>
              <a:rPr lang="en-US" dirty="0" smtClean="0"/>
              <a:t>Answer these questions:</a:t>
            </a:r>
          </a:p>
          <a:p>
            <a:pPr lvl="1"/>
            <a:r>
              <a:rPr lang="en-US" dirty="0" smtClean="0"/>
              <a:t>Prior to the arrival of the INS officers, did the 4</a:t>
            </a:r>
            <a:r>
              <a:rPr lang="en-US" baseline="30000" dirty="0" smtClean="0"/>
              <a:t>th</a:t>
            </a:r>
            <a:r>
              <a:rPr lang="en-US" dirty="0" smtClean="0"/>
              <a:t> Amendment apply to the Patriot Militia’s interaction with M?</a:t>
            </a:r>
          </a:p>
          <a:p>
            <a:pPr lvl="1"/>
            <a:r>
              <a:rPr lang="en-US" dirty="0" smtClean="0"/>
              <a:t>Is M protected by the 4</a:t>
            </a:r>
            <a:r>
              <a:rPr lang="en-US" baseline="30000" dirty="0" smtClean="0"/>
              <a:t>th</a:t>
            </a:r>
            <a:r>
              <a:rPr lang="en-US" dirty="0" smtClean="0"/>
              <a:t> Amendment?</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242771588"/>
      </p:ext>
    </p:extLst>
  </p:cSld>
  <p:clrMapOvr>
    <a:masterClrMapping/>
  </p:clrMapOvr>
  <mc:AlternateContent xmlns:mc="http://schemas.openxmlformats.org/markup-compatibility/2006">
    <mc:Choice xmlns:p14="http://schemas.microsoft.com/office/powerpoint/2010/main" Requires="p14">
      <p:transition spd="slow" p14:dur="2000" advTm="158942"/>
    </mc:Choice>
    <mc:Fallback>
      <p:transition spd="slow" advTm="158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Search?</a:t>
            </a:r>
            <a:endParaRPr lang="en-US" dirty="0"/>
          </a:p>
        </p:txBody>
      </p:sp>
      <p:sp>
        <p:nvSpPr>
          <p:cNvPr id="3" name="Content Placeholder 2"/>
          <p:cNvSpPr>
            <a:spLocks noGrp="1"/>
          </p:cNvSpPr>
          <p:nvPr>
            <p:ph idx="1"/>
          </p:nvPr>
        </p:nvSpPr>
        <p:spPr/>
        <p:txBody>
          <a:bodyPr/>
          <a:lstStyle/>
          <a:p>
            <a:r>
              <a:rPr lang="en-US" dirty="0" smtClean="0"/>
              <a:t>For many years, SCOTUS focused on a “place based” definition for search.</a:t>
            </a:r>
          </a:p>
          <a:p>
            <a:r>
              <a:rPr lang="en-US" dirty="0" smtClean="0"/>
              <a:t>Then came </a:t>
            </a:r>
            <a:r>
              <a:rPr lang="en-US" u="sng" dirty="0" smtClean="0"/>
              <a:t>Katz v. U.S</a:t>
            </a:r>
            <a:r>
              <a:rPr lang="en-US" dirty="0" smtClean="0"/>
              <a:t>. (1967) in which the Court…</a:t>
            </a:r>
          </a:p>
          <a:p>
            <a:pPr lvl="1"/>
            <a:r>
              <a:rPr lang="en-US" dirty="0" smtClean="0"/>
              <a:t> ruled that the 4</a:t>
            </a:r>
            <a:r>
              <a:rPr lang="en-US" baseline="30000" dirty="0" smtClean="0"/>
              <a:t>th</a:t>
            </a:r>
            <a:r>
              <a:rPr lang="en-US" dirty="0" smtClean="0"/>
              <a:t> was transportable,</a:t>
            </a:r>
          </a:p>
          <a:p>
            <a:pPr lvl="1"/>
            <a:r>
              <a:rPr lang="en-US" dirty="0"/>
              <a:t> </a:t>
            </a:r>
            <a:r>
              <a:rPr lang="en-US" dirty="0" smtClean="0"/>
              <a:t>redefined “search”</a:t>
            </a:r>
          </a:p>
          <a:p>
            <a:pPr lvl="1"/>
            <a:r>
              <a:rPr lang="en-US" dirty="0" smtClean="0"/>
              <a:t> redefined “seizure”</a:t>
            </a:r>
          </a:p>
          <a:p>
            <a:pPr lvl="1"/>
            <a:r>
              <a:rPr lang="en-US" dirty="0" smtClean="0"/>
              <a:t> applied the premise of “reasonable expectation of privacy”</a:t>
            </a:r>
            <a:endParaRPr lang="en-US" dirty="0"/>
          </a:p>
          <a:p>
            <a:pPr lvl="1"/>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609127214"/>
      </p:ext>
    </p:extLst>
  </p:cSld>
  <p:clrMapOvr>
    <a:masterClrMapping/>
  </p:clrMapOvr>
  <mc:AlternateContent xmlns:mc="http://schemas.openxmlformats.org/markup-compatibility/2006">
    <mc:Choice xmlns:p14="http://schemas.microsoft.com/office/powerpoint/2010/main" Requires="p14">
      <p:transition spd="slow" p14:dur="2000" advTm="292173"/>
    </mc:Choice>
    <mc:Fallback>
      <p:transition spd="slow" advTm="2921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Whether privacy is an objectively reasonable expectation is based on…</a:t>
            </a:r>
            <a:endParaRPr lang="en-US" dirty="0"/>
          </a:p>
        </p:txBody>
      </p:sp>
      <p:sp>
        <p:nvSpPr>
          <p:cNvPr id="3" name="Content Placeholder 2"/>
          <p:cNvSpPr>
            <a:spLocks noGrp="1"/>
          </p:cNvSpPr>
          <p:nvPr>
            <p:ph idx="1"/>
          </p:nvPr>
        </p:nvSpPr>
        <p:spPr>
          <a:xfrm>
            <a:off x="1103312" y="2543695"/>
            <a:ext cx="8946541" cy="3704704"/>
          </a:xfrm>
        </p:spPr>
        <p:txBody>
          <a:bodyPr/>
          <a:lstStyle/>
          <a:p>
            <a:endParaRPr lang="en-US" dirty="0" smtClean="0"/>
          </a:p>
          <a:p>
            <a:r>
              <a:rPr lang="en-US" dirty="0" smtClean="0"/>
              <a:t>whether the information or material is exposed of concealed; and,</a:t>
            </a:r>
          </a:p>
          <a:p>
            <a:r>
              <a:rPr lang="en-US" dirty="0" smtClean="0"/>
              <a:t>whether the setting is public or private.</a:t>
            </a:r>
          </a:p>
          <a:p>
            <a:endParaRPr lang="en-US" dirty="0"/>
          </a:p>
          <a:p>
            <a:r>
              <a:rPr lang="en-US" dirty="0" smtClean="0"/>
              <a:t>Consider </a:t>
            </a:r>
            <a:r>
              <a:rPr lang="en-US" u="sng" dirty="0" smtClean="0"/>
              <a:t>California v. Greenwood </a:t>
            </a:r>
            <a:r>
              <a:rPr lang="en-US" dirty="0" smtClean="0"/>
              <a:t>and </a:t>
            </a:r>
            <a:r>
              <a:rPr lang="en-US" u="sng" dirty="0" smtClean="0"/>
              <a:t>Florida v. Riley</a:t>
            </a:r>
          </a:p>
          <a:p>
            <a:endParaRPr lang="en-US" dirty="0" smtClean="0"/>
          </a:p>
          <a:p>
            <a:endParaRPr lang="en-US" dirty="0"/>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152512122"/>
      </p:ext>
    </p:extLst>
  </p:cSld>
  <p:clrMapOvr>
    <a:masterClrMapping/>
  </p:clrMapOvr>
  <mc:AlternateContent xmlns:mc="http://schemas.openxmlformats.org/markup-compatibility/2006">
    <mc:Choice xmlns:p14="http://schemas.microsoft.com/office/powerpoint/2010/main" Requires="p14">
      <p:transition spd="slow" p14:dur="2000" advTm="215557"/>
    </mc:Choice>
    <mc:Fallback>
      <p:transition spd="slow" advTm="2155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OREP Scale</a:t>
            </a:r>
            <a:endParaRPr lang="en-US" dirty="0"/>
          </a:p>
        </p:txBody>
      </p:sp>
      <p:pic>
        <p:nvPicPr>
          <p:cNvPr id="4" name="Content Placeholder 3"/>
          <p:cNvPicPr>
            <a:picLocks noGrp="1" noChangeAspect="1"/>
          </p:cNvPicPr>
          <p:nvPr>
            <p:ph idx="1"/>
          </p:nvPr>
        </p:nvPicPr>
        <p:blipFill>
          <a:blip r:embed="rId4"/>
          <a:stretch>
            <a:fillRect/>
          </a:stretch>
        </p:blipFill>
        <p:spPr>
          <a:xfrm>
            <a:off x="3283527" y="2202873"/>
            <a:ext cx="4738255" cy="3732414"/>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685069958"/>
      </p:ext>
    </p:extLst>
  </p:cSld>
  <p:clrMapOvr>
    <a:masterClrMapping/>
  </p:clrMapOvr>
  <mc:AlternateContent xmlns:mc="http://schemas.openxmlformats.org/markup-compatibility/2006">
    <mc:Choice xmlns:p14="http://schemas.microsoft.com/office/powerpoint/2010/main" Requires="p14">
      <p:transition spd="slow" p14:dur="2000" advTm="102075"/>
    </mc:Choice>
    <mc:Fallback>
      <p:transition spd="slow" advTm="102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a look at the problem entitled, “Prostitution, Drugs and Bad Trail Lights”</a:t>
            </a:r>
            <a:endParaRPr lang="en-US" dirty="0"/>
          </a:p>
        </p:txBody>
      </p:sp>
      <p:sp>
        <p:nvSpPr>
          <p:cNvPr id="3" name="Content Placeholder 2"/>
          <p:cNvSpPr>
            <a:spLocks noGrp="1"/>
          </p:cNvSpPr>
          <p:nvPr>
            <p:ph idx="1"/>
          </p:nvPr>
        </p:nvSpPr>
        <p:spPr>
          <a:xfrm>
            <a:off x="1103312" y="3399905"/>
            <a:ext cx="8946541" cy="2848494"/>
          </a:xfrm>
        </p:spPr>
        <p:txBody>
          <a:bodyPr/>
          <a:lstStyle/>
          <a:p>
            <a:r>
              <a:rPr lang="en-US" sz="2400" dirty="0" smtClean="0"/>
              <a:t>Answer the following:</a:t>
            </a:r>
          </a:p>
          <a:p>
            <a:pPr lvl="1"/>
            <a:r>
              <a:rPr lang="en-US" sz="2400" dirty="0" smtClean="0"/>
              <a:t>Did Officer Cary “search” the garbage bags, in terms of the 4</a:t>
            </a:r>
            <a:r>
              <a:rPr lang="en-US" sz="2400" baseline="30000" dirty="0" smtClean="0"/>
              <a:t>th</a:t>
            </a:r>
            <a:r>
              <a:rPr lang="en-US" sz="2400" dirty="0" smtClean="0"/>
              <a:t>?</a:t>
            </a:r>
          </a:p>
          <a:p>
            <a:pPr lvl="1"/>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767777927"/>
      </p:ext>
    </p:extLst>
  </p:cSld>
  <p:clrMapOvr>
    <a:masterClrMapping/>
  </p:clrMapOvr>
  <mc:AlternateContent xmlns:mc="http://schemas.openxmlformats.org/markup-compatibility/2006">
    <mc:Choice xmlns:p14="http://schemas.microsoft.com/office/powerpoint/2010/main" Requires="p14">
      <p:transition spd="slow" p14:dur="2000" advTm="56894"/>
    </mc:Choice>
    <mc:Fallback>
      <p:transition spd="slow" advTm="568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93</TotalTime>
  <Words>504</Words>
  <Application>Microsoft Office PowerPoint</Application>
  <PresentationFormat>Widescreen</PresentationFormat>
  <Paragraphs>43</Paragraphs>
  <Slides>10</Slides>
  <Notes>0</Notes>
  <HiddenSlides>0</HiddenSlides>
  <MMClips>10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Century Gothic</vt:lpstr>
      <vt:lpstr>Wingdings 3</vt:lpstr>
      <vt:lpstr>Ion</vt:lpstr>
      <vt:lpstr>Module 4- The Law of Search, Part One</vt:lpstr>
      <vt:lpstr>In this module, we will discuss…</vt:lpstr>
      <vt:lpstr>Search and Seizure is governed by the 4th Amendment</vt:lpstr>
      <vt:lpstr>Consider the ambiguities in that language. Resolving those ambiguities has made up the bulk of S&amp;S jurisprudence. </vt:lpstr>
      <vt:lpstr>When and to whom does the 4th Amendment apply?</vt:lpstr>
      <vt:lpstr>To whom does the 4th Amendment apply?</vt:lpstr>
      <vt:lpstr>What is a Search?</vt:lpstr>
      <vt:lpstr>Whether privacy is an objectively reasonable expectation is based on…</vt:lpstr>
      <vt:lpstr>OREP Scale</vt:lpstr>
      <vt:lpstr>Take a look at the problem entitled, “Prostitution, Drugs and Bad Trail Lights”</vt:lpstr>
    </vt:vector>
  </TitlesOfParts>
  <Company>Valdosta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The Law of Search, Part One</dc:title>
  <dc:creator>Fred E Knowles</dc:creator>
  <cp:lastModifiedBy>Fred E Knowles</cp:lastModifiedBy>
  <cp:revision>7</cp:revision>
  <dcterms:created xsi:type="dcterms:W3CDTF">2018-01-26T18:30:41Z</dcterms:created>
  <dcterms:modified xsi:type="dcterms:W3CDTF">2020-06-08T20:34:39Z</dcterms:modified>
</cp:coreProperties>
</file>